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2" r:id="rId3"/>
    <p:sldId id="257" r:id="rId4"/>
    <p:sldId id="258" r:id="rId5"/>
    <p:sldId id="261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83F2CC-2B4B-DB4C-9630-E2E8DF133796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AF434C-6215-E748-8BED-0A283D761D4E}">
      <dgm:prSet phldrT="[Text]"/>
      <dgm:spPr/>
      <dgm:t>
        <a:bodyPr/>
        <a:lstStyle/>
        <a:p>
          <a:r>
            <a:rPr lang="en-US" dirty="0" smtClean="0"/>
            <a:t>ETL</a:t>
          </a:r>
          <a:endParaRPr lang="en-US" dirty="0"/>
        </a:p>
      </dgm:t>
    </dgm:pt>
    <dgm:pt modelId="{46EF1EBB-656C-B34B-8E71-5CB0C96040DB}" type="parTrans" cxnId="{CC73429D-EA84-1C46-849E-2A15CA467982}">
      <dgm:prSet/>
      <dgm:spPr/>
      <dgm:t>
        <a:bodyPr/>
        <a:lstStyle/>
        <a:p>
          <a:endParaRPr lang="en-US"/>
        </a:p>
      </dgm:t>
    </dgm:pt>
    <dgm:pt modelId="{E3EC4992-EDB9-DA40-97FD-83B6516404DD}" type="sibTrans" cxnId="{CC73429D-EA84-1C46-849E-2A15CA467982}">
      <dgm:prSet/>
      <dgm:spPr/>
      <dgm:t>
        <a:bodyPr/>
        <a:lstStyle/>
        <a:p>
          <a:endParaRPr lang="en-US"/>
        </a:p>
      </dgm:t>
    </dgm:pt>
    <dgm:pt modelId="{7F9F01B8-1F93-1B45-999E-88A8929E1CC3}">
      <dgm:prSet phldrT="[Text]"/>
      <dgm:spPr/>
      <dgm:t>
        <a:bodyPr/>
        <a:lstStyle/>
        <a:p>
          <a:r>
            <a:rPr lang="en-US" dirty="0" smtClean="0"/>
            <a:t>Create cluster in Amazon Redshift</a:t>
          </a:r>
          <a:endParaRPr lang="en-US" dirty="0"/>
        </a:p>
      </dgm:t>
    </dgm:pt>
    <dgm:pt modelId="{24655788-0D9B-C94A-A0A2-54D605B20F6C}" type="parTrans" cxnId="{E5431ED3-6CA5-FF41-890B-ADCE13820C33}">
      <dgm:prSet/>
      <dgm:spPr/>
      <dgm:t>
        <a:bodyPr/>
        <a:lstStyle/>
        <a:p>
          <a:endParaRPr lang="en-US"/>
        </a:p>
      </dgm:t>
    </dgm:pt>
    <dgm:pt modelId="{71249514-2BC9-5F4A-AF4D-9757828CAF17}" type="sibTrans" cxnId="{E5431ED3-6CA5-FF41-890B-ADCE13820C33}">
      <dgm:prSet/>
      <dgm:spPr/>
      <dgm:t>
        <a:bodyPr/>
        <a:lstStyle/>
        <a:p>
          <a:endParaRPr lang="en-US"/>
        </a:p>
      </dgm:t>
    </dgm:pt>
    <dgm:pt modelId="{3A44F29D-B924-0146-A1DD-6021FBBA3593}">
      <dgm:prSet phldrT="[Text]"/>
      <dgm:spPr/>
      <dgm:t>
        <a:bodyPr/>
        <a:lstStyle/>
        <a:p>
          <a:r>
            <a:rPr lang="en-US" dirty="0" smtClean="0"/>
            <a:t>Create IAM role and assign ‘S3FullAccess’ policy</a:t>
          </a:r>
          <a:endParaRPr lang="en-US" dirty="0"/>
        </a:p>
      </dgm:t>
    </dgm:pt>
    <dgm:pt modelId="{8CA0AD75-69CF-3146-B4CD-33C9E44DF92B}" type="parTrans" cxnId="{B347539F-62D3-2049-982A-4B8A5D600288}">
      <dgm:prSet/>
      <dgm:spPr/>
      <dgm:t>
        <a:bodyPr/>
        <a:lstStyle/>
        <a:p>
          <a:endParaRPr lang="en-US"/>
        </a:p>
      </dgm:t>
    </dgm:pt>
    <dgm:pt modelId="{C35E690E-BB85-CE4C-93A5-04A0B7EAFF92}" type="sibTrans" cxnId="{B347539F-62D3-2049-982A-4B8A5D600288}">
      <dgm:prSet/>
      <dgm:spPr/>
      <dgm:t>
        <a:bodyPr/>
        <a:lstStyle/>
        <a:p>
          <a:endParaRPr lang="en-US"/>
        </a:p>
      </dgm:t>
    </dgm:pt>
    <dgm:pt modelId="{B0BE67E7-3469-D549-96E1-4BAEB1F7124B}">
      <dgm:prSet phldrT="[Text]"/>
      <dgm:spPr/>
      <dgm:t>
        <a:bodyPr/>
        <a:lstStyle/>
        <a:p>
          <a:r>
            <a:rPr lang="en-US" dirty="0" smtClean="0"/>
            <a:t>Operation on Redshift Cluster</a:t>
          </a:r>
          <a:endParaRPr lang="en-US" dirty="0"/>
        </a:p>
      </dgm:t>
    </dgm:pt>
    <dgm:pt modelId="{8F522259-E49A-D14C-8423-242051DAD401}" type="parTrans" cxnId="{0CC0DE87-CB19-D74B-9DD1-55111C9E3B25}">
      <dgm:prSet/>
      <dgm:spPr/>
      <dgm:t>
        <a:bodyPr/>
        <a:lstStyle/>
        <a:p>
          <a:endParaRPr lang="en-US"/>
        </a:p>
      </dgm:t>
    </dgm:pt>
    <dgm:pt modelId="{3FB596CF-4378-D245-95A7-B9F58B49FA6F}" type="sibTrans" cxnId="{0CC0DE87-CB19-D74B-9DD1-55111C9E3B25}">
      <dgm:prSet/>
      <dgm:spPr/>
      <dgm:t>
        <a:bodyPr/>
        <a:lstStyle/>
        <a:p>
          <a:endParaRPr lang="en-US"/>
        </a:p>
      </dgm:t>
    </dgm:pt>
    <dgm:pt modelId="{EC665C11-30F2-8F42-B2C1-3587E843266A}">
      <dgm:prSet phldrT="[Text]"/>
      <dgm:spPr/>
      <dgm:t>
        <a:bodyPr/>
        <a:lstStyle/>
        <a:p>
          <a:r>
            <a:rPr lang="en-US" dirty="0" smtClean="0"/>
            <a:t>Analyze query and load performance on the cluster</a:t>
          </a:r>
          <a:endParaRPr lang="en-US" dirty="0"/>
        </a:p>
      </dgm:t>
    </dgm:pt>
    <dgm:pt modelId="{29565D2C-AB39-3F43-95CB-EBF4D6FA8EBE}" type="parTrans" cxnId="{7E331DAC-9130-4445-906F-05DDE5CAE7C4}">
      <dgm:prSet/>
      <dgm:spPr/>
      <dgm:t>
        <a:bodyPr/>
        <a:lstStyle/>
        <a:p>
          <a:endParaRPr lang="en-US"/>
        </a:p>
      </dgm:t>
    </dgm:pt>
    <dgm:pt modelId="{7606D4FC-197C-4042-B6E6-E8254FD721AE}" type="sibTrans" cxnId="{7E331DAC-9130-4445-906F-05DDE5CAE7C4}">
      <dgm:prSet/>
      <dgm:spPr/>
      <dgm:t>
        <a:bodyPr/>
        <a:lstStyle/>
        <a:p>
          <a:endParaRPr lang="en-US"/>
        </a:p>
      </dgm:t>
    </dgm:pt>
    <dgm:pt modelId="{3E2EF951-115A-3241-9B39-9457275A78F2}">
      <dgm:prSet phldrT="[Text]"/>
      <dgm:spPr/>
      <dgm:t>
        <a:bodyPr/>
        <a:lstStyle/>
        <a:p>
          <a:r>
            <a:rPr lang="en-US" dirty="0" smtClean="0"/>
            <a:t>Analysis </a:t>
          </a:r>
          <a:endParaRPr lang="en-US" dirty="0"/>
        </a:p>
      </dgm:t>
    </dgm:pt>
    <dgm:pt modelId="{5FE75731-21AF-D04D-AD19-56E1474C9F40}" type="parTrans" cxnId="{C266E97B-02B8-D84B-BA5C-1434F01064C8}">
      <dgm:prSet/>
      <dgm:spPr/>
      <dgm:t>
        <a:bodyPr/>
        <a:lstStyle/>
        <a:p>
          <a:endParaRPr lang="en-US"/>
        </a:p>
      </dgm:t>
    </dgm:pt>
    <dgm:pt modelId="{B2259702-4F7E-224B-8388-75D63BEB50B3}" type="sibTrans" cxnId="{C266E97B-02B8-D84B-BA5C-1434F01064C8}">
      <dgm:prSet/>
      <dgm:spPr/>
      <dgm:t>
        <a:bodyPr/>
        <a:lstStyle/>
        <a:p>
          <a:endParaRPr lang="en-US"/>
        </a:p>
      </dgm:t>
    </dgm:pt>
    <dgm:pt modelId="{339BEA5F-7F66-D341-9761-A66DF5C93596}">
      <dgm:prSet phldrT="[Text]"/>
      <dgm:spPr/>
      <dgm:t>
        <a:bodyPr/>
        <a:lstStyle/>
        <a:p>
          <a:r>
            <a:rPr lang="en-US" dirty="0" smtClean="0"/>
            <a:t>Used BI tool, Tableau, to visually analyze data stored in the cluster</a:t>
          </a:r>
          <a:endParaRPr lang="en-US" dirty="0"/>
        </a:p>
      </dgm:t>
    </dgm:pt>
    <dgm:pt modelId="{88CF9B6C-8C00-3D47-B51B-E89FBC0F86CF}" type="parTrans" cxnId="{9DE0B759-FB16-3840-BFA5-807B723347EF}">
      <dgm:prSet/>
      <dgm:spPr/>
      <dgm:t>
        <a:bodyPr/>
        <a:lstStyle/>
        <a:p>
          <a:endParaRPr lang="en-US"/>
        </a:p>
      </dgm:t>
    </dgm:pt>
    <dgm:pt modelId="{1D29F5DA-B032-C54D-8AAF-3AB2C979B34A}" type="sibTrans" cxnId="{9DE0B759-FB16-3840-BFA5-807B723347EF}">
      <dgm:prSet/>
      <dgm:spPr/>
      <dgm:t>
        <a:bodyPr/>
        <a:lstStyle/>
        <a:p>
          <a:endParaRPr lang="en-US"/>
        </a:p>
      </dgm:t>
    </dgm:pt>
    <dgm:pt modelId="{DA5000D1-E9EC-D64A-A0D3-FB640AA631BD}">
      <dgm:prSet phldrT="[Text]"/>
      <dgm:spPr/>
      <dgm:t>
        <a:bodyPr/>
        <a:lstStyle/>
        <a:p>
          <a:r>
            <a:rPr lang="en-US" dirty="0" smtClean="0"/>
            <a:t>Create S3 bucket and import data files</a:t>
          </a:r>
          <a:endParaRPr lang="en-US" dirty="0"/>
        </a:p>
      </dgm:t>
    </dgm:pt>
    <dgm:pt modelId="{84363CE7-2347-E240-A7F7-35BCFB7CF042}" type="parTrans" cxnId="{52ECFC05-6CB7-5D44-A7AE-4BDA4839ABAB}">
      <dgm:prSet/>
      <dgm:spPr/>
      <dgm:t>
        <a:bodyPr/>
        <a:lstStyle/>
        <a:p>
          <a:endParaRPr lang="en-US"/>
        </a:p>
      </dgm:t>
    </dgm:pt>
    <dgm:pt modelId="{814CFCFC-6D4C-274F-9150-C3055411CF45}" type="sibTrans" cxnId="{52ECFC05-6CB7-5D44-A7AE-4BDA4839ABAB}">
      <dgm:prSet/>
      <dgm:spPr/>
      <dgm:t>
        <a:bodyPr/>
        <a:lstStyle/>
        <a:p>
          <a:endParaRPr lang="en-US"/>
        </a:p>
      </dgm:t>
    </dgm:pt>
    <dgm:pt modelId="{0A274428-8D4A-E644-814D-E7FFBE97F752}">
      <dgm:prSet phldrT="[Text]"/>
      <dgm:spPr/>
      <dgm:t>
        <a:bodyPr/>
        <a:lstStyle/>
        <a:p>
          <a:r>
            <a:rPr lang="en-US" dirty="0" smtClean="0"/>
            <a:t>Connect SQL Workbench/J connector through JDBC driver</a:t>
          </a:r>
          <a:endParaRPr lang="en-US" dirty="0"/>
        </a:p>
      </dgm:t>
    </dgm:pt>
    <dgm:pt modelId="{F97EA080-2F4F-DC42-B154-5CC22F5C4E6F}" type="parTrans" cxnId="{71D6FC23-44FB-E74F-9E91-5A04FD2203AE}">
      <dgm:prSet/>
      <dgm:spPr/>
      <dgm:t>
        <a:bodyPr/>
        <a:lstStyle/>
        <a:p>
          <a:endParaRPr lang="en-US"/>
        </a:p>
      </dgm:t>
    </dgm:pt>
    <dgm:pt modelId="{A02B3751-BFA4-384E-921B-CE8F0CCA2255}" type="sibTrans" cxnId="{71D6FC23-44FB-E74F-9E91-5A04FD2203AE}">
      <dgm:prSet/>
      <dgm:spPr/>
      <dgm:t>
        <a:bodyPr/>
        <a:lstStyle/>
        <a:p>
          <a:endParaRPr lang="en-US"/>
        </a:p>
      </dgm:t>
    </dgm:pt>
    <dgm:pt modelId="{5590C9C3-62A9-CF4C-BB19-2EA7D6112797}">
      <dgm:prSet phldrT="[Text]"/>
      <dgm:spPr/>
      <dgm:t>
        <a:bodyPr/>
        <a:lstStyle/>
        <a:p>
          <a:r>
            <a:rPr lang="en-US" dirty="0" smtClean="0"/>
            <a:t>Execute the COPY command in the SQL Workbench/J to load the data from S3 to Redshift cluster</a:t>
          </a:r>
          <a:endParaRPr lang="en-US" dirty="0"/>
        </a:p>
      </dgm:t>
    </dgm:pt>
    <dgm:pt modelId="{BFFF1F59-E2F2-AC42-8CBE-447202FD5090}" type="parTrans" cxnId="{34F7E9F6-CCEB-5B45-AA9E-EC01943B1B47}">
      <dgm:prSet/>
      <dgm:spPr/>
      <dgm:t>
        <a:bodyPr/>
        <a:lstStyle/>
        <a:p>
          <a:endParaRPr lang="en-US"/>
        </a:p>
      </dgm:t>
    </dgm:pt>
    <dgm:pt modelId="{85F240D0-B6A2-AB47-A3E7-70D7133B60CB}" type="sibTrans" cxnId="{34F7E9F6-CCEB-5B45-AA9E-EC01943B1B47}">
      <dgm:prSet/>
      <dgm:spPr/>
      <dgm:t>
        <a:bodyPr/>
        <a:lstStyle/>
        <a:p>
          <a:endParaRPr lang="en-US"/>
        </a:p>
      </dgm:t>
    </dgm:pt>
    <dgm:pt modelId="{D4A0DA89-9D20-FD41-98F7-95CF803E51D4}">
      <dgm:prSet phldrT="[Text]"/>
      <dgm:spPr/>
      <dgm:t>
        <a:bodyPr/>
        <a:lstStyle/>
        <a:p>
          <a:r>
            <a:rPr lang="en-US" dirty="0" smtClean="0"/>
            <a:t>Automated snapshots created periodic back-ups in local memory, S3 and compute nodes</a:t>
          </a:r>
          <a:endParaRPr lang="en-US" dirty="0"/>
        </a:p>
      </dgm:t>
    </dgm:pt>
    <dgm:pt modelId="{E6D64EE9-BABC-C34B-A5AA-817C741F4325}" type="parTrans" cxnId="{A31DA994-18DD-3845-AFC7-C4BF66C8F38F}">
      <dgm:prSet/>
      <dgm:spPr/>
      <dgm:t>
        <a:bodyPr/>
        <a:lstStyle/>
        <a:p>
          <a:endParaRPr lang="en-US"/>
        </a:p>
      </dgm:t>
    </dgm:pt>
    <dgm:pt modelId="{2454AA56-620C-FD40-86EA-F0F26647006A}" type="sibTrans" cxnId="{A31DA994-18DD-3845-AFC7-C4BF66C8F38F}">
      <dgm:prSet/>
      <dgm:spPr/>
      <dgm:t>
        <a:bodyPr/>
        <a:lstStyle/>
        <a:p>
          <a:endParaRPr lang="en-US"/>
        </a:p>
      </dgm:t>
    </dgm:pt>
    <dgm:pt modelId="{1A258E8A-7098-2442-810D-622A06678C98}" type="pres">
      <dgm:prSet presAssocID="{B083F2CC-2B4B-DB4C-9630-E2E8DF133796}" presName="linear" presStyleCnt="0">
        <dgm:presLayoutVars>
          <dgm:dir/>
          <dgm:animLvl val="lvl"/>
          <dgm:resizeHandles val="exact"/>
        </dgm:presLayoutVars>
      </dgm:prSet>
      <dgm:spPr/>
    </dgm:pt>
    <dgm:pt modelId="{BFDE94AD-F466-DC42-8FB9-0EE986DDE8BD}" type="pres">
      <dgm:prSet presAssocID="{09AF434C-6215-E748-8BED-0A283D761D4E}" presName="parentLin" presStyleCnt="0"/>
      <dgm:spPr/>
    </dgm:pt>
    <dgm:pt modelId="{5C95AC72-9A05-BD45-8A01-E94678A163B6}" type="pres">
      <dgm:prSet presAssocID="{09AF434C-6215-E748-8BED-0A283D761D4E}" presName="parentLeftMargin" presStyleLbl="node1" presStyleIdx="0" presStyleCnt="3"/>
      <dgm:spPr/>
    </dgm:pt>
    <dgm:pt modelId="{F2EFD74D-E9CA-9B45-9F20-413D2627158C}" type="pres">
      <dgm:prSet presAssocID="{09AF434C-6215-E748-8BED-0A283D761D4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392C71-7E4A-1444-ACBD-E1D4CE865F4D}" type="pres">
      <dgm:prSet presAssocID="{09AF434C-6215-E748-8BED-0A283D761D4E}" presName="negativeSpace" presStyleCnt="0"/>
      <dgm:spPr/>
    </dgm:pt>
    <dgm:pt modelId="{AD8C7D3E-649B-6B47-B7EF-590653779296}" type="pres">
      <dgm:prSet presAssocID="{09AF434C-6215-E748-8BED-0A283D761D4E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A72900-B66F-4F47-8E3C-A16FAAAD801E}" type="pres">
      <dgm:prSet presAssocID="{E3EC4992-EDB9-DA40-97FD-83B6516404DD}" presName="spaceBetweenRectangles" presStyleCnt="0"/>
      <dgm:spPr/>
    </dgm:pt>
    <dgm:pt modelId="{E3EE0ABA-2780-1E4B-935C-061B2583B58E}" type="pres">
      <dgm:prSet presAssocID="{B0BE67E7-3469-D549-96E1-4BAEB1F7124B}" presName="parentLin" presStyleCnt="0"/>
      <dgm:spPr/>
    </dgm:pt>
    <dgm:pt modelId="{5291C253-051B-8E4A-B3D7-E274D44B25E5}" type="pres">
      <dgm:prSet presAssocID="{B0BE67E7-3469-D549-96E1-4BAEB1F7124B}" presName="parentLeftMargin" presStyleLbl="node1" presStyleIdx="0" presStyleCnt="3"/>
      <dgm:spPr/>
    </dgm:pt>
    <dgm:pt modelId="{529C1F94-B374-C349-A874-F55AC83C61B8}" type="pres">
      <dgm:prSet presAssocID="{B0BE67E7-3469-D549-96E1-4BAEB1F712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73CCB4E-886E-0B4B-840B-178187456C62}" type="pres">
      <dgm:prSet presAssocID="{B0BE67E7-3469-D549-96E1-4BAEB1F7124B}" presName="negativeSpace" presStyleCnt="0"/>
      <dgm:spPr/>
    </dgm:pt>
    <dgm:pt modelId="{2FCE4735-BF6C-614D-8C72-0D336AE8BC6F}" type="pres">
      <dgm:prSet presAssocID="{B0BE67E7-3469-D549-96E1-4BAEB1F7124B}" presName="childText" presStyleLbl="conFgAcc1" presStyleIdx="1" presStyleCnt="3">
        <dgm:presLayoutVars>
          <dgm:bulletEnabled val="1"/>
        </dgm:presLayoutVars>
      </dgm:prSet>
      <dgm:spPr/>
    </dgm:pt>
    <dgm:pt modelId="{A6695A37-BDA7-2940-91DC-98AA4EA27C6F}" type="pres">
      <dgm:prSet presAssocID="{3FB596CF-4378-D245-95A7-B9F58B49FA6F}" presName="spaceBetweenRectangles" presStyleCnt="0"/>
      <dgm:spPr/>
    </dgm:pt>
    <dgm:pt modelId="{DC11867E-68B9-8B49-9935-171F951D7AE3}" type="pres">
      <dgm:prSet presAssocID="{3E2EF951-115A-3241-9B39-9457275A78F2}" presName="parentLin" presStyleCnt="0"/>
      <dgm:spPr/>
    </dgm:pt>
    <dgm:pt modelId="{A5DC69DE-B911-0A40-8B3C-B5815C75DF3B}" type="pres">
      <dgm:prSet presAssocID="{3E2EF951-115A-3241-9B39-9457275A78F2}" presName="parentLeftMargin" presStyleLbl="node1" presStyleIdx="1" presStyleCnt="3"/>
      <dgm:spPr/>
    </dgm:pt>
    <dgm:pt modelId="{24EF3183-21DE-EE46-8B55-E29A123995A3}" type="pres">
      <dgm:prSet presAssocID="{3E2EF951-115A-3241-9B39-9457275A78F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19060CD-CD3A-0B45-A035-2D1ADA691277}" type="pres">
      <dgm:prSet presAssocID="{3E2EF951-115A-3241-9B39-9457275A78F2}" presName="negativeSpace" presStyleCnt="0"/>
      <dgm:spPr/>
    </dgm:pt>
    <dgm:pt modelId="{38548F49-904E-B848-999F-A65BA02C1979}" type="pres">
      <dgm:prSet presAssocID="{3E2EF951-115A-3241-9B39-9457275A78F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22665EE-0B6E-2941-85FB-96397E96EF07}" type="presOf" srcId="{09AF434C-6215-E748-8BED-0A283D761D4E}" destId="{5C95AC72-9A05-BD45-8A01-E94678A163B6}" srcOrd="0" destOrd="0" presId="urn:microsoft.com/office/officeart/2005/8/layout/list1"/>
    <dgm:cxn modelId="{52ECFC05-6CB7-5D44-A7AE-4BDA4839ABAB}" srcId="{09AF434C-6215-E748-8BED-0A283D761D4E}" destId="{DA5000D1-E9EC-D64A-A0D3-FB640AA631BD}" srcOrd="2" destOrd="0" parTransId="{84363CE7-2347-E240-A7F7-35BCFB7CF042}" sibTransId="{814CFCFC-6D4C-274F-9150-C3055411CF45}"/>
    <dgm:cxn modelId="{DC29E304-9BE6-9D43-B350-0FC544366196}" type="presOf" srcId="{09AF434C-6215-E748-8BED-0A283D761D4E}" destId="{F2EFD74D-E9CA-9B45-9F20-413D2627158C}" srcOrd="1" destOrd="0" presId="urn:microsoft.com/office/officeart/2005/8/layout/list1"/>
    <dgm:cxn modelId="{7E331DAC-9130-4445-906F-05DDE5CAE7C4}" srcId="{B0BE67E7-3469-D549-96E1-4BAEB1F7124B}" destId="{EC665C11-30F2-8F42-B2C1-3587E843266A}" srcOrd="0" destOrd="0" parTransId="{29565D2C-AB39-3F43-95CB-EBF4D6FA8EBE}" sibTransId="{7606D4FC-197C-4042-B6E6-E8254FD721AE}"/>
    <dgm:cxn modelId="{FB3A2EFE-3A0A-0A41-9903-CD07DC57DAA3}" type="presOf" srcId="{339BEA5F-7F66-D341-9761-A66DF5C93596}" destId="{38548F49-904E-B848-999F-A65BA02C1979}" srcOrd="0" destOrd="0" presId="urn:microsoft.com/office/officeart/2005/8/layout/list1"/>
    <dgm:cxn modelId="{0CC0DE87-CB19-D74B-9DD1-55111C9E3B25}" srcId="{B083F2CC-2B4B-DB4C-9630-E2E8DF133796}" destId="{B0BE67E7-3469-D549-96E1-4BAEB1F7124B}" srcOrd="1" destOrd="0" parTransId="{8F522259-E49A-D14C-8423-242051DAD401}" sibTransId="{3FB596CF-4378-D245-95A7-B9F58B49FA6F}"/>
    <dgm:cxn modelId="{C266E97B-02B8-D84B-BA5C-1434F01064C8}" srcId="{B083F2CC-2B4B-DB4C-9630-E2E8DF133796}" destId="{3E2EF951-115A-3241-9B39-9457275A78F2}" srcOrd="2" destOrd="0" parTransId="{5FE75731-21AF-D04D-AD19-56E1474C9F40}" sibTransId="{B2259702-4F7E-224B-8388-75D63BEB50B3}"/>
    <dgm:cxn modelId="{8E98699D-BED6-EF4D-946F-ECFD3EAD2D31}" type="presOf" srcId="{5590C9C3-62A9-CF4C-BB19-2EA7D6112797}" destId="{AD8C7D3E-649B-6B47-B7EF-590653779296}" srcOrd="0" destOrd="4" presId="urn:microsoft.com/office/officeart/2005/8/layout/list1"/>
    <dgm:cxn modelId="{7A9D6165-0EA5-B649-B052-65F6E4E197C3}" type="presOf" srcId="{B0BE67E7-3469-D549-96E1-4BAEB1F7124B}" destId="{529C1F94-B374-C349-A874-F55AC83C61B8}" srcOrd="1" destOrd="0" presId="urn:microsoft.com/office/officeart/2005/8/layout/list1"/>
    <dgm:cxn modelId="{B347539F-62D3-2049-982A-4B8A5D600288}" srcId="{09AF434C-6215-E748-8BED-0A283D761D4E}" destId="{3A44F29D-B924-0146-A1DD-6021FBBA3593}" srcOrd="1" destOrd="0" parTransId="{8CA0AD75-69CF-3146-B4CD-33C9E44DF92B}" sibTransId="{C35E690E-BB85-CE4C-93A5-04A0B7EAFF92}"/>
    <dgm:cxn modelId="{34F7E9F6-CCEB-5B45-AA9E-EC01943B1B47}" srcId="{09AF434C-6215-E748-8BED-0A283D761D4E}" destId="{5590C9C3-62A9-CF4C-BB19-2EA7D6112797}" srcOrd="4" destOrd="0" parTransId="{BFFF1F59-E2F2-AC42-8CBE-447202FD5090}" sibTransId="{85F240D0-B6A2-AB47-A3E7-70D7133B60CB}"/>
    <dgm:cxn modelId="{A31DA994-18DD-3845-AFC7-C4BF66C8F38F}" srcId="{B0BE67E7-3469-D549-96E1-4BAEB1F7124B}" destId="{D4A0DA89-9D20-FD41-98F7-95CF803E51D4}" srcOrd="1" destOrd="0" parTransId="{E6D64EE9-BABC-C34B-A5AA-817C741F4325}" sibTransId="{2454AA56-620C-FD40-86EA-F0F26647006A}"/>
    <dgm:cxn modelId="{D6CDE762-2FFD-7742-8953-8FFCEF3BC681}" type="presOf" srcId="{3A44F29D-B924-0146-A1DD-6021FBBA3593}" destId="{AD8C7D3E-649B-6B47-B7EF-590653779296}" srcOrd="0" destOrd="1" presId="urn:microsoft.com/office/officeart/2005/8/layout/list1"/>
    <dgm:cxn modelId="{9191C840-873E-D944-820B-AB6E49EAF5FE}" type="presOf" srcId="{B083F2CC-2B4B-DB4C-9630-E2E8DF133796}" destId="{1A258E8A-7098-2442-810D-622A06678C98}" srcOrd="0" destOrd="0" presId="urn:microsoft.com/office/officeart/2005/8/layout/list1"/>
    <dgm:cxn modelId="{E5431ED3-6CA5-FF41-890B-ADCE13820C33}" srcId="{09AF434C-6215-E748-8BED-0A283D761D4E}" destId="{7F9F01B8-1F93-1B45-999E-88A8929E1CC3}" srcOrd="0" destOrd="0" parTransId="{24655788-0D9B-C94A-A0A2-54D605B20F6C}" sibTransId="{71249514-2BC9-5F4A-AF4D-9757828CAF17}"/>
    <dgm:cxn modelId="{9DE0B759-FB16-3840-BFA5-807B723347EF}" srcId="{3E2EF951-115A-3241-9B39-9457275A78F2}" destId="{339BEA5F-7F66-D341-9761-A66DF5C93596}" srcOrd="0" destOrd="0" parTransId="{88CF9B6C-8C00-3D47-B51B-E89FBC0F86CF}" sibTransId="{1D29F5DA-B032-C54D-8AAF-3AB2C979B34A}"/>
    <dgm:cxn modelId="{DF54219E-6428-684B-8D76-33AB1A497C91}" type="presOf" srcId="{7F9F01B8-1F93-1B45-999E-88A8929E1CC3}" destId="{AD8C7D3E-649B-6B47-B7EF-590653779296}" srcOrd="0" destOrd="0" presId="urn:microsoft.com/office/officeart/2005/8/layout/list1"/>
    <dgm:cxn modelId="{FBB714F8-15EA-BD4E-8B1F-48AEEA8BA0F7}" type="presOf" srcId="{3E2EF951-115A-3241-9B39-9457275A78F2}" destId="{24EF3183-21DE-EE46-8B55-E29A123995A3}" srcOrd="1" destOrd="0" presId="urn:microsoft.com/office/officeart/2005/8/layout/list1"/>
    <dgm:cxn modelId="{17A63B40-FC9E-034E-A24E-B5E5C5C05741}" type="presOf" srcId="{DA5000D1-E9EC-D64A-A0D3-FB640AA631BD}" destId="{AD8C7D3E-649B-6B47-B7EF-590653779296}" srcOrd="0" destOrd="2" presId="urn:microsoft.com/office/officeart/2005/8/layout/list1"/>
    <dgm:cxn modelId="{CC73429D-EA84-1C46-849E-2A15CA467982}" srcId="{B083F2CC-2B4B-DB4C-9630-E2E8DF133796}" destId="{09AF434C-6215-E748-8BED-0A283D761D4E}" srcOrd="0" destOrd="0" parTransId="{46EF1EBB-656C-B34B-8E71-5CB0C96040DB}" sibTransId="{E3EC4992-EDB9-DA40-97FD-83B6516404DD}"/>
    <dgm:cxn modelId="{71D6FC23-44FB-E74F-9E91-5A04FD2203AE}" srcId="{09AF434C-6215-E748-8BED-0A283D761D4E}" destId="{0A274428-8D4A-E644-814D-E7FFBE97F752}" srcOrd="3" destOrd="0" parTransId="{F97EA080-2F4F-DC42-B154-5CC22F5C4E6F}" sibTransId="{A02B3751-BFA4-384E-921B-CE8F0CCA2255}"/>
    <dgm:cxn modelId="{852787E9-7797-3D46-A5CA-D538BB8ED4DB}" type="presOf" srcId="{3E2EF951-115A-3241-9B39-9457275A78F2}" destId="{A5DC69DE-B911-0A40-8B3C-B5815C75DF3B}" srcOrd="0" destOrd="0" presId="urn:microsoft.com/office/officeart/2005/8/layout/list1"/>
    <dgm:cxn modelId="{86E16227-2BA9-E44C-8B18-43B4A43C6370}" type="presOf" srcId="{D4A0DA89-9D20-FD41-98F7-95CF803E51D4}" destId="{2FCE4735-BF6C-614D-8C72-0D336AE8BC6F}" srcOrd="0" destOrd="1" presId="urn:microsoft.com/office/officeart/2005/8/layout/list1"/>
    <dgm:cxn modelId="{D33DFF0A-1AAA-D645-992D-A755103BB439}" type="presOf" srcId="{EC665C11-30F2-8F42-B2C1-3587E843266A}" destId="{2FCE4735-BF6C-614D-8C72-0D336AE8BC6F}" srcOrd="0" destOrd="0" presId="urn:microsoft.com/office/officeart/2005/8/layout/list1"/>
    <dgm:cxn modelId="{90D95E9E-DF6C-7547-B3E0-D49B76075349}" type="presOf" srcId="{0A274428-8D4A-E644-814D-E7FFBE97F752}" destId="{AD8C7D3E-649B-6B47-B7EF-590653779296}" srcOrd="0" destOrd="3" presId="urn:microsoft.com/office/officeart/2005/8/layout/list1"/>
    <dgm:cxn modelId="{1B8FA7A8-81B7-0549-BC46-A4F5DA2C76CA}" type="presOf" srcId="{B0BE67E7-3469-D549-96E1-4BAEB1F7124B}" destId="{5291C253-051B-8E4A-B3D7-E274D44B25E5}" srcOrd="0" destOrd="0" presId="urn:microsoft.com/office/officeart/2005/8/layout/list1"/>
    <dgm:cxn modelId="{9B874A91-1277-8B40-97C1-BDD876DCD75D}" type="presParOf" srcId="{1A258E8A-7098-2442-810D-622A06678C98}" destId="{BFDE94AD-F466-DC42-8FB9-0EE986DDE8BD}" srcOrd="0" destOrd="0" presId="urn:microsoft.com/office/officeart/2005/8/layout/list1"/>
    <dgm:cxn modelId="{D7158A77-73E6-1644-BF90-FE5871233F65}" type="presParOf" srcId="{BFDE94AD-F466-DC42-8FB9-0EE986DDE8BD}" destId="{5C95AC72-9A05-BD45-8A01-E94678A163B6}" srcOrd="0" destOrd="0" presId="urn:microsoft.com/office/officeart/2005/8/layout/list1"/>
    <dgm:cxn modelId="{42D541FD-D202-E646-BFCF-8E361BF653B6}" type="presParOf" srcId="{BFDE94AD-F466-DC42-8FB9-0EE986DDE8BD}" destId="{F2EFD74D-E9CA-9B45-9F20-413D2627158C}" srcOrd="1" destOrd="0" presId="urn:microsoft.com/office/officeart/2005/8/layout/list1"/>
    <dgm:cxn modelId="{35D0B024-FDAA-AA4A-88FF-7F35595DECC5}" type="presParOf" srcId="{1A258E8A-7098-2442-810D-622A06678C98}" destId="{48392C71-7E4A-1444-ACBD-E1D4CE865F4D}" srcOrd="1" destOrd="0" presId="urn:microsoft.com/office/officeart/2005/8/layout/list1"/>
    <dgm:cxn modelId="{679AEBEF-5F0F-364D-9B1E-6D8E31510D8A}" type="presParOf" srcId="{1A258E8A-7098-2442-810D-622A06678C98}" destId="{AD8C7D3E-649B-6B47-B7EF-590653779296}" srcOrd="2" destOrd="0" presId="urn:microsoft.com/office/officeart/2005/8/layout/list1"/>
    <dgm:cxn modelId="{C8092D39-C191-D84C-AE03-8C386652B032}" type="presParOf" srcId="{1A258E8A-7098-2442-810D-622A06678C98}" destId="{74A72900-B66F-4F47-8E3C-A16FAAAD801E}" srcOrd="3" destOrd="0" presId="urn:microsoft.com/office/officeart/2005/8/layout/list1"/>
    <dgm:cxn modelId="{D9D1CC39-A9A5-2C4D-B89F-B28EE3A3B6E1}" type="presParOf" srcId="{1A258E8A-7098-2442-810D-622A06678C98}" destId="{E3EE0ABA-2780-1E4B-935C-061B2583B58E}" srcOrd="4" destOrd="0" presId="urn:microsoft.com/office/officeart/2005/8/layout/list1"/>
    <dgm:cxn modelId="{55235B61-032B-3A4E-AC4A-7BFC0113F01B}" type="presParOf" srcId="{E3EE0ABA-2780-1E4B-935C-061B2583B58E}" destId="{5291C253-051B-8E4A-B3D7-E274D44B25E5}" srcOrd="0" destOrd="0" presId="urn:microsoft.com/office/officeart/2005/8/layout/list1"/>
    <dgm:cxn modelId="{68F093A9-BDCC-1349-BBD2-C4687E9DC8DC}" type="presParOf" srcId="{E3EE0ABA-2780-1E4B-935C-061B2583B58E}" destId="{529C1F94-B374-C349-A874-F55AC83C61B8}" srcOrd="1" destOrd="0" presId="urn:microsoft.com/office/officeart/2005/8/layout/list1"/>
    <dgm:cxn modelId="{90C4C5E6-4179-1149-A789-C03C0619714F}" type="presParOf" srcId="{1A258E8A-7098-2442-810D-622A06678C98}" destId="{373CCB4E-886E-0B4B-840B-178187456C62}" srcOrd="5" destOrd="0" presId="urn:microsoft.com/office/officeart/2005/8/layout/list1"/>
    <dgm:cxn modelId="{29AEA49B-1384-6D4E-AC3D-BCB776A741E1}" type="presParOf" srcId="{1A258E8A-7098-2442-810D-622A06678C98}" destId="{2FCE4735-BF6C-614D-8C72-0D336AE8BC6F}" srcOrd="6" destOrd="0" presId="urn:microsoft.com/office/officeart/2005/8/layout/list1"/>
    <dgm:cxn modelId="{CCE5B7D2-DBBB-B545-A5A1-F2CBCAE41C2D}" type="presParOf" srcId="{1A258E8A-7098-2442-810D-622A06678C98}" destId="{A6695A37-BDA7-2940-91DC-98AA4EA27C6F}" srcOrd="7" destOrd="0" presId="urn:microsoft.com/office/officeart/2005/8/layout/list1"/>
    <dgm:cxn modelId="{FDDFDBAF-081D-574E-A569-76FEA631A0E2}" type="presParOf" srcId="{1A258E8A-7098-2442-810D-622A06678C98}" destId="{DC11867E-68B9-8B49-9935-171F951D7AE3}" srcOrd="8" destOrd="0" presId="urn:microsoft.com/office/officeart/2005/8/layout/list1"/>
    <dgm:cxn modelId="{97DB7044-70B4-7F43-A677-FF6DB9E57619}" type="presParOf" srcId="{DC11867E-68B9-8B49-9935-171F951D7AE3}" destId="{A5DC69DE-B911-0A40-8B3C-B5815C75DF3B}" srcOrd="0" destOrd="0" presId="urn:microsoft.com/office/officeart/2005/8/layout/list1"/>
    <dgm:cxn modelId="{30160C60-C847-984F-8484-D5BB1607679C}" type="presParOf" srcId="{DC11867E-68B9-8B49-9935-171F951D7AE3}" destId="{24EF3183-21DE-EE46-8B55-E29A123995A3}" srcOrd="1" destOrd="0" presId="urn:microsoft.com/office/officeart/2005/8/layout/list1"/>
    <dgm:cxn modelId="{05FFE000-9CED-1445-BEA0-E8E5E6CF5202}" type="presParOf" srcId="{1A258E8A-7098-2442-810D-622A06678C98}" destId="{B19060CD-CD3A-0B45-A035-2D1ADA691277}" srcOrd="9" destOrd="0" presId="urn:microsoft.com/office/officeart/2005/8/layout/list1"/>
    <dgm:cxn modelId="{1C664834-0D46-8245-A495-19CFD4DFF38D}" type="presParOf" srcId="{1A258E8A-7098-2442-810D-622A06678C98}" destId="{38548F49-904E-B848-999F-A65BA02C197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C7D3E-649B-6B47-B7EF-590653779296}">
      <dsp:nvSpPr>
        <dsp:cNvPr id="0" name=""/>
        <dsp:cNvSpPr/>
      </dsp:nvSpPr>
      <dsp:spPr>
        <a:xfrm>
          <a:off x="0" y="282706"/>
          <a:ext cx="9604375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406" tIns="312420" rIns="74540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Create cluster in Amazon Redshift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Create IAM role and assign ‘S3FullAccess’ policy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Create S3 bucket and import data files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Connect SQL Workbench/J connector through JDBC driver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Execute the COPY command in the SQL Workbench/J to load the data from S3 to Redshift cluster</a:t>
          </a:r>
          <a:endParaRPr lang="en-US" sz="1500" kern="1200" dirty="0"/>
        </a:p>
      </dsp:txBody>
      <dsp:txXfrm>
        <a:off x="0" y="282706"/>
        <a:ext cx="9604375" cy="1559250"/>
      </dsp:txXfrm>
    </dsp:sp>
    <dsp:sp modelId="{F2EFD74D-E9CA-9B45-9F20-413D2627158C}">
      <dsp:nvSpPr>
        <dsp:cNvPr id="0" name=""/>
        <dsp:cNvSpPr/>
      </dsp:nvSpPr>
      <dsp:spPr>
        <a:xfrm>
          <a:off x="480218" y="61306"/>
          <a:ext cx="6723062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116" tIns="0" rIns="25411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ETL</a:t>
          </a:r>
          <a:endParaRPr lang="en-US" sz="1500" kern="1200" dirty="0"/>
        </a:p>
      </dsp:txBody>
      <dsp:txXfrm>
        <a:off x="501834" y="82922"/>
        <a:ext cx="6679830" cy="399568"/>
      </dsp:txXfrm>
    </dsp:sp>
    <dsp:sp modelId="{2FCE4735-BF6C-614D-8C72-0D336AE8BC6F}">
      <dsp:nvSpPr>
        <dsp:cNvPr id="0" name=""/>
        <dsp:cNvSpPr/>
      </dsp:nvSpPr>
      <dsp:spPr>
        <a:xfrm>
          <a:off x="0" y="2144356"/>
          <a:ext cx="960437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406" tIns="312420" rIns="74540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Analyze query and load performance on the cluster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Automated snapshots created periodic back-ups in local memory, S3 and compute nodes</a:t>
          </a:r>
          <a:endParaRPr lang="en-US" sz="1500" kern="1200" dirty="0"/>
        </a:p>
      </dsp:txBody>
      <dsp:txXfrm>
        <a:off x="0" y="2144356"/>
        <a:ext cx="9604375" cy="850500"/>
      </dsp:txXfrm>
    </dsp:sp>
    <dsp:sp modelId="{529C1F94-B374-C349-A874-F55AC83C61B8}">
      <dsp:nvSpPr>
        <dsp:cNvPr id="0" name=""/>
        <dsp:cNvSpPr/>
      </dsp:nvSpPr>
      <dsp:spPr>
        <a:xfrm>
          <a:off x="480218" y="1922956"/>
          <a:ext cx="6723062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116" tIns="0" rIns="25411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Operation on Redshift Cluster</a:t>
          </a:r>
          <a:endParaRPr lang="en-US" sz="1500" kern="1200" dirty="0"/>
        </a:p>
      </dsp:txBody>
      <dsp:txXfrm>
        <a:off x="501834" y="1944572"/>
        <a:ext cx="6679830" cy="399568"/>
      </dsp:txXfrm>
    </dsp:sp>
    <dsp:sp modelId="{38548F49-904E-B848-999F-A65BA02C1979}">
      <dsp:nvSpPr>
        <dsp:cNvPr id="0" name=""/>
        <dsp:cNvSpPr/>
      </dsp:nvSpPr>
      <dsp:spPr>
        <a:xfrm>
          <a:off x="0" y="3297256"/>
          <a:ext cx="9604375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406" tIns="312420" rIns="74540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Used BI tool, Tableau, to visually analyze data stored in the cluster</a:t>
          </a:r>
          <a:endParaRPr lang="en-US" sz="1500" kern="1200" dirty="0"/>
        </a:p>
      </dsp:txBody>
      <dsp:txXfrm>
        <a:off x="0" y="3297256"/>
        <a:ext cx="9604375" cy="626062"/>
      </dsp:txXfrm>
    </dsp:sp>
    <dsp:sp modelId="{24EF3183-21DE-EE46-8B55-E29A123995A3}">
      <dsp:nvSpPr>
        <dsp:cNvPr id="0" name=""/>
        <dsp:cNvSpPr/>
      </dsp:nvSpPr>
      <dsp:spPr>
        <a:xfrm>
          <a:off x="480218" y="3075856"/>
          <a:ext cx="6723062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116" tIns="0" rIns="25411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Analysis </a:t>
          </a:r>
          <a:endParaRPr lang="en-US" sz="1500" kern="1200" dirty="0"/>
        </a:p>
      </dsp:txBody>
      <dsp:txXfrm>
        <a:off x="501834" y="3097472"/>
        <a:ext cx="6679830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99BB1-699E-C44B-8631-86453423D9E2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DE491-11A6-9D4A-9FE7-7E187EFAF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DE491-11A6-9D4A-9FE7-7E187EFAF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68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17AF-B551-FF4F-86AD-614F60AFD0D0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F6D6DA1-0644-7340-AF8A-46842D2DCD0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4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74" y="1298067"/>
            <a:ext cx="6282919" cy="3502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301" y="1474969"/>
            <a:ext cx="2823919" cy="1868760"/>
          </a:xfrm>
        </p:spPr>
        <p:txBody>
          <a:bodyPr>
            <a:normAutofit/>
          </a:bodyPr>
          <a:lstStyle/>
          <a:p>
            <a:r>
              <a:rPr lang="en-US" sz="2300">
                <a:latin typeface="Calibri" charset="0"/>
                <a:ea typeface="Calibri" charset="0"/>
                <a:cs typeface="Calibri" charset="0"/>
              </a:rPr>
              <a:t>IDS-521</a:t>
            </a:r>
            <a:br>
              <a:rPr lang="en-US" sz="2300">
                <a:latin typeface="Calibri" charset="0"/>
                <a:ea typeface="Calibri" charset="0"/>
                <a:cs typeface="Calibri" charset="0"/>
              </a:rPr>
            </a:br>
            <a:r>
              <a:rPr lang="en-US" sz="2300">
                <a:latin typeface="Calibri" charset="0"/>
                <a:ea typeface="Calibri" charset="0"/>
                <a:cs typeface="Calibri" charset="0"/>
              </a:rPr>
              <a:t>Advanced Database management systems</a:t>
            </a:r>
            <a:r>
              <a:rPr lang="en-US" sz="2300"/>
              <a:t/>
            </a:r>
            <a:br>
              <a:rPr lang="en-US" sz="2300"/>
            </a:br>
            <a:endParaRPr lang="en-US" sz="23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302" y="3531204"/>
            <a:ext cx="2823919" cy="16106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Group Members:</a:t>
            </a:r>
          </a:p>
          <a:p>
            <a:pPr>
              <a:lnSpc>
                <a:spcPct val="110000"/>
              </a:lnSpc>
            </a:pPr>
            <a:r>
              <a:rPr lang="en-US" sz="1500"/>
              <a:t>Devyani Singh</a:t>
            </a:r>
            <a:br>
              <a:rPr lang="en-US" sz="1500"/>
            </a:br>
            <a:r>
              <a:rPr lang="en-US" sz="1500"/>
              <a:t>Meenakshi parameswaran</a:t>
            </a:r>
            <a:br>
              <a:rPr lang="en-US" sz="1500"/>
            </a:br>
            <a:r>
              <a:rPr lang="en-US" sz="1500"/>
              <a:t>Sumeet Kukreja</a:t>
            </a:r>
            <a:br>
              <a:rPr lang="en-US" sz="1500"/>
            </a:br>
            <a:r>
              <a:rPr lang="en-US" sz="1500"/>
              <a:t>Tarun Khurana</a:t>
            </a:r>
          </a:p>
        </p:txBody>
      </p:sp>
    </p:spTree>
    <p:extLst>
      <p:ext uri="{BB962C8B-B14F-4D97-AF65-F5344CB8AC3E}">
        <p14:creationId xmlns:p14="http://schemas.microsoft.com/office/powerpoint/2010/main" val="89370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166" y="2058594"/>
            <a:ext cx="9603275" cy="34506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understand the components of AWS such as VPC/EC2 security group, IAM roles, S3, Redshift Cluster</a:t>
            </a:r>
          </a:p>
          <a:p>
            <a:r>
              <a:rPr lang="en-US" dirty="0" smtClean="0"/>
              <a:t>To understand the functionality of Amazon Redshift by implementing the following operations:</a:t>
            </a:r>
          </a:p>
          <a:p>
            <a:pPr lvl="1"/>
            <a:r>
              <a:rPr lang="en-US" dirty="0" smtClean="0"/>
              <a:t>Load the Twitter data into Redshift’s cluster using ETL tools*</a:t>
            </a:r>
          </a:p>
          <a:p>
            <a:pPr lvl="1"/>
            <a:r>
              <a:rPr lang="en-US" dirty="0" smtClean="0"/>
              <a:t>Analyze this data using BI tools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500" dirty="0" smtClean="0"/>
              <a:t>* The twitter data used is same as the data provided in class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8169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Agenda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50677"/>
          </a:xfrm>
        </p:spPr>
        <p:txBody>
          <a:bodyPr>
            <a:normAutofit/>
          </a:bodyPr>
          <a:lstStyle/>
          <a:p>
            <a:r>
              <a:rPr lang="en-US" dirty="0" smtClean="0"/>
              <a:t>Scope of the Project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Workflow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Limitations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0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Amazon Redshift is a cloud based data warehousing service which forms a part of AWS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Provides </a:t>
            </a:r>
            <a:r>
              <a:rPr lang="en-US" dirty="0"/>
              <a:t>Massively </a:t>
            </a:r>
            <a:r>
              <a:rPr lang="en-US" dirty="0" smtClean="0"/>
              <a:t>parallel columnar storage</a:t>
            </a:r>
          </a:p>
          <a:p>
            <a:pPr marL="228600" lvl="1">
              <a:spcBef>
                <a:spcPts val="1000"/>
              </a:spcBef>
            </a:pPr>
            <a:r>
              <a:rPr lang="en-US" b="1" dirty="0" smtClean="0"/>
              <a:t>Features:</a:t>
            </a:r>
          </a:p>
          <a:p>
            <a:pPr lvl="1"/>
            <a:r>
              <a:rPr lang="en-US" dirty="0" smtClean="0"/>
              <a:t>Faster than traditional DBMS tools</a:t>
            </a:r>
          </a:p>
          <a:p>
            <a:pPr lvl="1"/>
            <a:r>
              <a:rPr lang="en-US" dirty="0" smtClean="0"/>
              <a:t>Cost effective- Pay as you grow</a:t>
            </a:r>
          </a:p>
          <a:p>
            <a:pPr lvl="1"/>
            <a:r>
              <a:rPr lang="en-US" dirty="0" smtClean="0"/>
              <a:t>Scaling is easy</a:t>
            </a:r>
            <a:r>
              <a:rPr lang="mr-IN" dirty="0" smtClean="0"/>
              <a:t>–</a:t>
            </a:r>
            <a:r>
              <a:rPr lang="en-US" dirty="0" smtClean="0"/>
              <a:t> can store up to Petabytes of data</a:t>
            </a:r>
          </a:p>
          <a:p>
            <a:pPr lvl="1"/>
            <a:r>
              <a:rPr lang="en-US" dirty="0" smtClean="0"/>
              <a:t>Automated data back-ups</a:t>
            </a:r>
          </a:p>
          <a:p>
            <a:pPr lvl="1"/>
            <a:r>
              <a:rPr lang="en-US" dirty="0" smtClean="0"/>
              <a:t>Built-in security with encryption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09" y="2015734"/>
            <a:ext cx="4929447" cy="3450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JDBC/ODBC- Integrate ETL and BI tools for storage and analytic purpose</a:t>
            </a:r>
          </a:p>
          <a:p>
            <a:r>
              <a:rPr lang="en-US" dirty="0" smtClean="0"/>
              <a:t>Cluster- Core component</a:t>
            </a:r>
          </a:p>
          <a:p>
            <a:r>
              <a:rPr lang="en-US" dirty="0" smtClean="0"/>
              <a:t>Leader node- Compiles, distributes  and assigns code to compute nodes.</a:t>
            </a:r>
          </a:p>
          <a:p>
            <a:r>
              <a:rPr lang="en-US" dirty="0" smtClean="0"/>
              <a:t>Compute node- Executes complied code and send results back to leader node.</a:t>
            </a:r>
          </a:p>
          <a:p>
            <a:r>
              <a:rPr lang="en-US" dirty="0" smtClean="0"/>
              <a:t>The compute nodes are partitioned into slices and work in parallel to complete the operation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09909" y="5551124"/>
            <a:ext cx="494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Source : http://</a:t>
            </a:r>
            <a:r>
              <a:rPr lang="en-US" sz="1200" i="1" dirty="0" err="1" smtClean="0"/>
              <a:t>docs.aws.amazon.com</a:t>
            </a:r>
            <a:r>
              <a:rPr lang="en-US" sz="1200" i="1" dirty="0" smtClean="0"/>
              <a:t>/redshift/latest/dg/</a:t>
            </a:r>
            <a:r>
              <a:rPr lang="en-US" sz="1200" i="1" dirty="0" err="1" smtClean="0"/>
              <a:t>c_high_level_system_architecture.html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5052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975" y="490194"/>
            <a:ext cx="9603275" cy="1049235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96245"/>
              </p:ext>
            </p:extLst>
          </p:nvPr>
        </p:nvGraphicFramePr>
        <p:xfrm>
          <a:off x="1450975" y="2016124"/>
          <a:ext cx="9604375" cy="3984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07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742C14A9-3617-46DD-9FC4-ED828A7D3E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9E5CB6C-D5A1-44AB-BAD0-E76C67ED28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5A16967-5C32-4A48-9F02-4F0228AC8D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942D078B-EF20-4DB1-AA1B-87F212C56A9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19AB0109-1C89-41F0-9EDF-3DE017BE3F2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155" y="179256"/>
            <a:ext cx="6135276" cy="3103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155" y="3345355"/>
            <a:ext cx="6135276" cy="3128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19"/>
            <a:ext cx="4747388" cy="1042569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51580" y="2015732"/>
            <a:ext cx="3763358" cy="3985017"/>
          </a:xfrm>
        </p:spPr>
        <p:txBody>
          <a:bodyPr>
            <a:normAutofit/>
          </a:bodyPr>
          <a:lstStyle/>
          <a:p>
            <a:r>
              <a:rPr lang="en-US" dirty="0" smtClean="0"/>
              <a:t>Seeing the volume of trading and twitter per minute for two firms, Adobe(ADBE) and Akamai Technologies (AKAM)*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i="1" dirty="0" smtClean="0"/>
              <a:t>*The data was visualized on Tableau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5283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successful loading of data into Redshift cluster, we tried </a:t>
            </a:r>
            <a:r>
              <a:rPr lang="en-US" dirty="0"/>
              <a:t>Import/Export of data from MySQL </a:t>
            </a:r>
            <a:r>
              <a:rPr lang="en-US" dirty="0" smtClean="0"/>
              <a:t>using the following processes</a:t>
            </a:r>
          </a:p>
          <a:p>
            <a:pPr lvl="1"/>
            <a:r>
              <a:rPr lang="en-US" dirty="0" smtClean="0"/>
              <a:t>AWS Data Pipeline</a:t>
            </a:r>
          </a:p>
          <a:p>
            <a:pPr lvl="1"/>
            <a:r>
              <a:rPr lang="en-US" dirty="0" smtClean="0"/>
              <a:t>AWS CLI </a:t>
            </a:r>
          </a:p>
          <a:p>
            <a:pPr lvl="1"/>
            <a:r>
              <a:rPr lang="en-US" dirty="0" smtClean="0"/>
              <a:t>JSON </a:t>
            </a:r>
          </a:p>
        </p:txBody>
      </p:sp>
    </p:spTree>
    <p:extLst>
      <p:ext uri="{BB962C8B-B14F-4D97-AF65-F5344CB8AC3E}">
        <p14:creationId xmlns:p14="http://schemas.microsoft.com/office/powerpoint/2010/main" val="102147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have to pay per hour for each of the servers that are not in use</a:t>
            </a:r>
          </a:p>
          <a:p>
            <a:r>
              <a:rPr lang="en-US" dirty="0" smtClean="0"/>
              <a:t>Loading the data using the COPY command is tricky</a:t>
            </a:r>
          </a:p>
          <a:p>
            <a:r>
              <a:rPr lang="en-US" dirty="0" smtClean="0"/>
              <a:t>The user has to decide the size of each node before uploading the file</a:t>
            </a:r>
          </a:p>
          <a:p>
            <a:r>
              <a:rPr lang="en-US" dirty="0" smtClean="0"/>
              <a:t>Defining keys is for information only but are not enforced while table partitioning</a:t>
            </a:r>
          </a:p>
        </p:txBody>
      </p:sp>
    </p:spTree>
    <p:extLst>
      <p:ext uri="{BB962C8B-B14F-4D97-AF65-F5344CB8AC3E}">
        <p14:creationId xmlns:p14="http://schemas.microsoft.com/office/powerpoint/2010/main" val="108929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2116</TotalTime>
  <Words>392</Words>
  <Application>Microsoft Macintosh PowerPoint</Application>
  <PresentationFormat>Widescreen</PresentationFormat>
  <Paragraphs>67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Gill Sans MT</vt:lpstr>
      <vt:lpstr>Mangal</vt:lpstr>
      <vt:lpstr>Arial</vt:lpstr>
      <vt:lpstr>Calibri</vt:lpstr>
      <vt:lpstr>Gallery</vt:lpstr>
      <vt:lpstr>IDS-521 Advanced Database management systems </vt:lpstr>
      <vt:lpstr>Scope of the project</vt:lpstr>
      <vt:lpstr>Agenda</vt:lpstr>
      <vt:lpstr>Introduction</vt:lpstr>
      <vt:lpstr>architecture</vt:lpstr>
      <vt:lpstr>Workflow</vt:lpstr>
      <vt:lpstr>Results</vt:lpstr>
      <vt:lpstr>Challenges</vt:lpstr>
      <vt:lpstr>Limitations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Redshift </dc:title>
  <dc:creator>Kukreja, Sumeet</dc:creator>
  <cp:lastModifiedBy>Kukreja, Sumeet</cp:lastModifiedBy>
  <cp:revision>27</cp:revision>
  <dcterms:created xsi:type="dcterms:W3CDTF">2017-11-25T20:29:47Z</dcterms:created>
  <dcterms:modified xsi:type="dcterms:W3CDTF">2017-11-27T07:46:34Z</dcterms:modified>
</cp:coreProperties>
</file>